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6"/>
  </p:notesMasterIdLst>
  <p:sldIdLst>
    <p:sldId id="268" r:id="rId2"/>
    <p:sldId id="256" r:id="rId3"/>
    <p:sldId id="266" r:id="rId4"/>
    <p:sldId id="257" r:id="rId5"/>
    <p:sldId id="258" r:id="rId6"/>
    <p:sldId id="26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9" r:id="rId15"/>
  </p:sldIdLst>
  <p:sldSz cx="14630400" cy="8229600"/>
  <p:notesSz cx="8229600" cy="14630400"/>
  <p:embeddedFontLst>
    <p:embeddedFont>
      <p:font typeface="Wingdings 2" panose="05020102010507070707" pitchFamily="18" charset="2"/>
      <p:regular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nstrument Sans Medium" panose="020B0604020202020204" charset="0"/>
      <p:regular r:id="rId26"/>
    </p:embeddedFont>
    <p:embeddedFont>
      <p:font typeface="Calisto MT" panose="02040603050505030304" pitchFamily="18" charset="0"/>
      <p:regular r:id="rId27"/>
      <p:bold r:id="rId28"/>
      <p:italic r:id="rId29"/>
      <p:boldItalic r:id="rId30"/>
    </p:embeddedFont>
    <p:embeddedFont>
      <p:font typeface="Open Sans" panose="020B0604020202020204" charset="0"/>
      <p:regular r:id="rId31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180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939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793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612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2646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660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251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499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7985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5052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470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22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9266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396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917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904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311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418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367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15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63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6634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254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4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8215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706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524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23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238125"/>
            <a:ext cx="14344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Реклама ресторану </a:t>
            </a:r>
          </a:p>
          <a:p>
            <a:r>
              <a:rPr lang="uk-UA" sz="2000" dirty="0" smtClean="0"/>
              <a:t>Реклама - це ключовий інструмент просування ресторанного бізнесу. Вона допомагає привернути увагу нових клієнтів,  </a:t>
            </a:r>
            <a:r>
              <a:rPr lang="uk-UA" sz="2000" dirty="0" err="1" smtClean="0"/>
              <a:t>впізнаваність</a:t>
            </a:r>
            <a:r>
              <a:rPr lang="uk-UA" sz="2000" dirty="0" smtClean="0"/>
              <a:t> бренду та збільшити прибутки.</a:t>
            </a:r>
          </a:p>
          <a:p>
            <a:endParaRPr lang="uk-U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4" y="5572125"/>
            <a:ext cx="6094413" cy="2514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0" y="1328737"/>
            <a:ext cx="6238875" cy="60473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74" y="1819275"/>
            <a:ext cx="5632451" cy="33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Email-Маркетинг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Збір адрес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Форма підписки.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Розсилка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Новини та пропозиції.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Персоналізація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 основі замовлень.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984"/>
            <a:ext cx="7607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Бюджет Рекламної Кампанії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585418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266009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266009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585418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1626632" y="3446026"/>
            <a:ext cx="1339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Instagram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26632" y="3936444"/>
            <a:ext cx="13398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30%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5163383" y="2175391"/>
            <a:ext cx="957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163383" y="2665809"/>
            <a:ext cx="9576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30%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619887" y="2175391"/>
            <a:ext cx="736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Email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8619887" y="2665809"/>
            <a:ext cx="7362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10%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1782663" y="3446026"/>
            <a:ext cx="11022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Офлайн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782663" y="3936444"/>
            <a:ext cx="11022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30%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7096125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Графік Рекламної Кампанії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109102"/>
            </a:avLst>
          </a:prstGeom>
          <a:solidFill>
            <a:srgbClr val="575757"/>
          </a:solidFill>
          <a:ln/>
        </p:spPr>
      </p:sp>
      <p:sp>
        <p:nvSpPr>
          <p:cNvPr id="4" name="Shape 2"/>
          <p:cNvSpPr/>
          <p:nvPr/>
        </p:nvSpPr>
        <p:spPr>
          <a:xfrm>
            <a:off x="6431220" y="2229088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575757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6" name="Text 4"/>
          <p:cNvSpPr/>
          <p:nvPr/>
        </p:nvSpPr>
        <p:spPr>
          <a:xfrm>
            <a:off x="7148870" y="2036505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435548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Планування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7534096" y="3337560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575757"/>
          </a:solidFill>
          <a:ln/>
        </p:spPr>
      </p:sp>
      <p:sp>
        <p:nvSpPr>
          <p:cNvPr id="9" name="Shape 7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7148870" y="3144976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8423672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Запуск</a:t>
            </a:r>
            <a:endParaRPr lang="en-US" sz="2150" dirty="0"/>
          </a:p>
        </p:txBody>
      </p:sp>
      <p:sp>
        <p:nvSpPr>
          <p:cNvPr id="12" name="Shape 10"/>
          <p:cNvSpPr/>
          <p:nvPr/>
        </p:nvSpPr>
        <p:spPr>
          <a:xfrm>
            <a:off x="6431220" y="4335185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575757"/>
          </a:solidFill>
          <a:ln/>
        </p:spPr>
      </p:sp>
      <p:sp>
        <p:nvSpPr>
          <p:cNvPr id="13" name="Shape 11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7148870" y="4142601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3435548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Моніторинг</a:t>
            </a:r>
            <a:endParaRPr lang="en-US" sz="2150" dirty="0"/>
          </a:p>
        </p:txBody>
      </p:sp>
      <p:sp>
        <p:nvSpPr>
          <p:cNvPr id="16" name="Shape 14"/>
          <p:cNvSpPr/>
          <p:nvPr/>
        </p:nvSpPr>
        <p:spPr>
          <a:xfrm>
            <a:off x="7534096" y="5332809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575757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8" name="Text 16"/>
          <p:cNvSpPr/>
          <p:nvPr/>
        </p:nvSpPr>
        <p:spPr>
          <a:xfrm>
            <a:off x="7148870" y="5140226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8423672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Оптимізація</a:t>
            </a:r>
            <a:endParaRPr lang="en-US" sz="2150" dirty="0"/>
          </a:p>
        </p:txBody>
      </p:sp>
      <p:sp>
        <p:nvSpPr>
          <p:cNvPr id="20" name="Shape 18"/>
          <p:cNvSpPr/>
          <p:nvPr/>
        </p:nvSpPr>
        <p:spPr>
          <a:xfrm>
            <a:off x="6431220" y="6330434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575757"/>
          </a:solidFill>
          <a:ln/>
        </p:spPr>
      </p:sp>
      <p:sp>
        <p:nvSpPr>
          <p:cNvPr id="21" name="Shape 19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22" name="Text 20"/>
          <p:cNvSpPr/>
          <p:nvPr/>
        </p:nvSpPr>
        <p:spPr>
          <a:xfrm>
            <a:off x="7148870" y="6137850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3435548" y="606873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Аналіз</a:t>
            </a:r>
            <a:endParaRPr lang="en-US" sz="21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Висновок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Комплексний підхід до реклами - запорука успіху вашого ресторану. Пам'ятайте про унікальність вашої пропозиції. Ми впевнені у вашому успіху!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4625" y="3171825"/>
            <a:ext cx="8867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7200" dirty="0" smtClean="0"/>
              <a:t>Дякую за увагу</a:t>
            </a:r>
            <a:endParaRPr lang="uk-UA" sz="7200" dirty="0"/>
          </a:p>
        </p:txBody>
      </p:sp>
    </p:spTree>
    <p:extLst>
      <p:ext uri="{BB962C8B-B14F-4D97-AF65-F5344CB8AC3E}">
        <p14:creationId xmlns:p14="http://schemas.microsoft.com/office/powerpoint/2010/main" val="338862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Реклама Ресторану: Залучаємо Нових Гостей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Ця презентація розкриває стратегії залучення нових відвідувачів до вашого ресторану. Ми прагнемо збільшити відвідуваність на 20% за 3 місяці. Розглянемо ключові аспекти успішної рекламної кампанії. Підкреслимо унікальність вашої пропозиції для клієнтів.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630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Цілі реклами ресторану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uk-UA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3733" y="620473"/>
            <a:ext cx="8031654" cy="5255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lvl="3" indent="-9525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uk-UA" sz="2800" dirty="0"/>
              <a:t>Залучення нових відвідувачів</a:t>
            </a:r>
          </a:p>
          <a:p>
            <a:pPr marL="9525" indent="-9525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uk-UA" sz="2800" dirty="0"/>
              <a:t>Підвищення лояльності існуючих клієнтів</a:t>
            </a:r>
          </a:p>
          <a:p>
            <a:pPr marL="9525" indent="-9525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uk-UA" sz="2800" dirty="0"/>
              <a:t>Формування позитивного іміджу закладу</a:t>
            </a:r>
          </a:p>
          <a:p>
            <a:pPr marL="9525" indent="-9525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uk-UA" sz="2800" dirty="0"/>
              <a:t>Збільшення продажів та середнього чека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55" y="3390900"/>
            <a:ext cx="659892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85328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Визначення Цільової Аудиторії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986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Молоді професіонали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Вік 25-35 років. Дохід вище середнього. Цікавляться гастрономією та новими закладами.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88080"/>
            <a:ext cx="2962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Сімейні пари з дітьми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Вік 30-45 років. Шукають місце для проведення сімейних свят та відпочинку.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Розуміння потреб вашої аудиторії - ключ до ефективної реклами. Адаптуйте свої повідомлення для кожної групи.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5070"/>
            <a:ext cx="6385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Ключові Повідомлення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191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86166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819162"/>
            <a:ext cx="4186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Унікальна торгова пропозиція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30958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Автентична італійська кухня зі свіжих фермерських продуктів.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5173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55985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517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Атмосфера та сервіс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50077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Затишна атмосфера та бездоганне обслуговування.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280190" y="562582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Ваші повідомлення повинні чітко відображати цінність, яку ви пропонуєте клієнтам. Підкресліть те, що робить ваш ресторан особливим.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525"/>
            <a:ext cx="14630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Види реклами для ресторану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658" y="943897"/>
            <a:ext cx="60566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b="1" dirty="0" smtClean="0"/>
              <a:t>1. Онлайн-реклама</a:t>
            </a:r>
            <a:r>
              <a:rPr lang="uk-UA" b="1" dirty="0" smtClean="0"/>
              <a:t>:</a:t>
            </a:r>
            <a:endParaRPr lang="uk-UA" dirty="0" smtClean="0"/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§"/>
            </a:pPr>
            <a:r>
              <a:rPr lang="uk-UA" dirty="0" smtClean="0"/>
              <a:t>Соціальні мережі (</a:t>
            </a:r>
            <a:r>
              <a:rPr lang="en-US" dirty="0" smtClean="0"/>
              <a:t>Instagram, Facebook, </a:t>
            </a:r>
            <a:r>
              <a:rPr lang="en-US" dirty="0" err="1" smtClean="0"/>
              <a:t>TikTok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§"/>
            </a:pPr>
            <a:r>
              <a:rPr lang="uk-UA" dirty="0" smtClean="0"/>
              <a:t>Контекстна реклама (</a:t>
            </a:r>
            <a:r>
              <a:rPr lang="en-US" dirty="0" smtClean="0"/>
              <a:t>Google Ads)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§"/>
            </a:pPr>
            <a:r>
              <a:rPr lang="uk-UA" dirty="0" smtClean="0"/>
              <a:t>Реклама через </a:t>
            </a:r>
            <a:r>
              <a:rPr lang="uk-UA" dirty="0" err="1" smtClean="0"/>
              <a:t>блогерів</a:t>
            </a:r>
            <a:r>
              <a:rPr lang="uk-UA" dirty="0" smtClean="0"/>
              <a:t> та </a:t>
            </a:r>
            <a:r>
              <a:rPr lang="uk-UA" dirty="0" err="1" smtClean="0"/>
              <a:t>інфлюенсерів</a:t>
            </a:r>
            <a:endParaRPr lang="uk-UA" dirty="0" smtClean="0"/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Email-</a:t>
            </a:r>
            <a:r>
              <a:rPr lang="uk-UA" dirty="0" smtClean="0"/>
              <a:t>маркетинг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2013" y="963562"/>
            <a:ext cx="6400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b="1" dirty="0" smtClean="0"/>
              <a:t>2. </a:t>
            </a:r>
            <a:r>
              <a:rPr lang="uk-UA" sz="2000" b="1" dirty="0" err="1" smtClean="0"/>
              <a:t>Офлайн</a:t>
            </a:r>
            <a:r>
              <a:rPr lang="uk-UA" sz="2000" b="1" dirty="0" smtClean="0"/>
              <a:t>-реклама</a:t>
            </a:r>
            <a:r>
              <a:rPr lang="uk-UA" b="1" dirty="0" smtClean="0"/>
              <a:t>: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§"/>
            </a:pPr>
            <a:r>
              <a:rPr lang="uk-UA" dirty="0" smtClean="0"/>
              <a:t>Банери та </a:t>
            </a:r>
            <a:r>
              <a:rPr lang="uk-UA" dirty="0" err="1" smtClean="0"/>
              <a:t>білборди</a:t>
            </a:r>
            <a:endParaRPr lang="uk-UA" dirty="0" smtClean="0"/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§"/>
            </a:pPr>
            <a:r>
              <a:rPr lang="uk-UA" dirty="0" err="1" smtClean="0"/>
              <a:t>Флаєри</a:t>
            </a:r>
            <a:r>
              <a:rPr lang="uk-UA" dirty="0" smtClean="0"/>
              <a:t> та брошури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§"/>
            </a:pPr>
            <a:r>
              <a:rPr lang="uk-UA" dirty="0" smtClean="0"/>
              <a:t>Спеціальні заходи та дегустації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§"/>
            </a:pPr>
            <a:r>
              <a:rPr lang="uk-UA" dirty="0" smtClean="0"/>
              <a:t>Спонсорство місцевих подій</a:t>
            </a:r>
          </a:p>
          <a:p>
            <a:pPr marL="285750" indent="-285750">
              <a:lnSpc>
                <a:spcPct val="400000"/>
              </a:lnSpc>
              <a:buFont typeface="Wingdings" panose="05000000000000000000" pitchFamily="2" charset="2"/>
              <a:buChar char="§"/>
            </a:pP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021" y="4449403"/>
            <a:ext cx="4777863" cy="35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33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Канали Реклами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622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756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Онлайн канали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24648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Соціальні мережі, контекстна реклама, email-маркетинг.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9622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7560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Офлайн канали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24648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Зовнішня реклама, листівки, партнерські програми.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522743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Вибір правильних каналів залежить від вашої цільової аудиторії та бюджету. Ефективне поєднання онлайн і офлайн каналів дає кращі результати.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667535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Рекламна Кампанія в Instagram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Візуальний контент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Фотографії страв та інтер'єру.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Таргетинг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 основі інтересів та геолокації.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Конкурси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Розіграш вечері на двох.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Stories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Спеціальні пропозиції.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Рекламна Кампанія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Ключові слова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"Ресторан італійської кухні", "сімейний ресторан".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Геотаргетинг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 певний район міста.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Оголошення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Привабливі заголовки.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31</TotalTime>
  <Words>409</Words>
  <Application>Microsoft Office PowerPoint</Application>
  <PresentationFormat>Произвольный</PresentationFormat>
  <Paragraphs>101</Paragraphs>
  <Slides>14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Times New Roman</vt:lpstr>
      <vt:lpstr>Wingdings 2</vt:lpstr>
      <vt:lpstr>Arial</vt:lpstr>
      <vt:lpstr>Trebuchet MS</vt:lpstr>
      <vt:lpstr>Wingdings</vt:lpstr>
      <vt:lpstr>Calibri</vt:lpstr>
      <vt:lpstr>Instrument Sans Medium</vt:lpstr>
      <vt:lpstr>Calisto MT</vt:lpstr>
      <vt:lpstr>Open Sans</vt:lpstr>
      <vt:lpstr>Сланец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Ілля</cp:lastModifiedBy>
  <cp:revision>5</cp:revision>
  <dcterms:created xsi:type="dcterms:W3CDTF">2025-04-03T10:53:15Z</dcterms:created>
  <dcterms:modified xsi:type="dcterms:W3CDTF">2025-04-03T11:25:39Z</dcterms:modified>
</cp:coreProperties>
</file>